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76" r:id="rId5"/>
    <p:sldId id="263" r:id="rId6"/>
    <p:sldId id="258" r:id="rId7"/>
    <p:sldId id="278" r:id="rId8"/>
    <p:sldId id="277" r:id="rId9"/>
    <p:sldId id="272" r:id="rId10"/>
    <p:sldId id="275" r:id="rId11"/>
    <p:sldId id="259" r:id="rId12"/>
    <p:sldId id="260" r:id="rId13"/>
    <p:sldId id="261" r:id="rId14"/>
    <p:sldId id="262" r:id="rId15"/>
    <p:sldId id="265" r:id="rId16"/>
    <p:sldId id="279" r:id="rId17"/>
    <p:sldId id="266" r:id="rId18"/>
    <p:sldId id="280" r:id="rId19"/>
    <p:sldId id="281" r:id="rId20"/>
    <p:sldId id="284" r:id="rId21"/>
    <p:sldId id="285" r:id="rId22"/>
    <p:sldId id="286" r:id="rId23"/>
    <p:sldId id="287" r:id="rId24"/>
    <p:sldId id="288" r:id="rId25"/>
    <p:sldId id="289" r:id="rId26"/>
    <p:sldId id="283" r:id="rId27"/>
    <p:sldId id="290" r:id="rId28"/>
    <p:sldId id="291" r:id="rId29"/>
    <p:sldId id="282" r:id="rId30"/>
    <p:sldId id="264" r:id="rId31"/>
    <p:sldId id="267" r:id="rId32"/>
    <p:sldId id="268" r:id="rId33"/>
    <p:sldId id="269" r:id="rId34"/>
    <p:sldId id="27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6AEB0-8E63-1F88-7502-3BFB73C9D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300B45-5DAC-1F81-90B1-367E07876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D9E8C-E23F-A006-AC7E-9A04E6EA3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8EFF-D5D0-425C-B4A9-C6E22331BE7C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9DCAF-F1D3-25C5-4F3F-E45D679BA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BD744-9506-A73C-E0C5-966346DA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35AF-9F30-4CAD-844C-9EAD22BEC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01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DE22-707B-F125-7EBC-5623F276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05F48-CBBE-4030-9730-853BB1D49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A37D1-78D3-34D9-D1B7-C3720E172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8EFF-D5D0-425C-B4A9-C6E22331BE7C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6085-70FB-B521-1E63-8146AC1C5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FE3AC-A9E2-6449-D34D-0F44109C6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35AF-9F30-4CAD-844C-9EAD22BEC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1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90D160-BD83-695A-DD5D-A6ECBE66F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F78C7-D923-382B-EB5D-C5E1110BD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C288C-FF9B-C7FC-8C5E-27CB1215E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8EFF-D5D0-425C-B4A9-C6E22331BE7C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A6861-DD7E-01B3-30A8-2CED3D86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EF413-3905-F193-3890-D8F12C2F8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35AF-9F30-4CAD-844C-9EAD22BEC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0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04BB-0FE7-4192-4093-4E0EB634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711B-C745-BDC9-17AB-ECFD58D3A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715E2-10E0-E403-5E53-9ACAE3A6E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8EFF-D5D0-425C-B4A9-C6E22331BE7C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8D57A-7837-CAC5-9571-BF040F42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5D144-0C3A-2365-39D3-517EADEC4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35AF-9F30-4CAD-844C-9EAD22BEC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23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E6C5-CE4B-66A9-84FF-43B93C65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8A618-9B23-5A3B-95C1-3BC640863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A1A7C-1362-E7FB-522B-A2C90826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8EFF-D5D0-425C-B4A9-C6E22331BE7C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5AA1F-EE31-226B-462D-79DBEAD5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2E168-572E-569B-0E27-AF7EDF03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35AF-9F30-4CAD-844C-9EAD22BEC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83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72E35-213A-A241-BED9-8C357950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EA220-06A5-40B1-89AE-85A2ED1384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468F4-9731-E1DA-A87C-59D7BE7DF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26720-956E-755D-8F2C-CC7867A64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8EFF-D5D0-425C-B4A9-C6E22331BE7C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3FE8B-9F39-5394-E5B4-FAD5DF57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B5F8F-2CEE-B109-B146-AF187C02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35AF-9F30-4CAD-844C-9EAD22BEC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43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0B066-0169-B933-4567-310A020F0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620FA-66F9-38C2-B08B-030D8EF70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3B900-411F-1170-3AAF-2EBA73BA6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7BA82-93B3-0225-3D80-09806436CB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709F6A-5080-69E0-A26B-FD97489084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B4F3B4-D9C8-F87F-CEAB-491196923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8EFF-D5D0-425C-B4A9-C6E22331BE7C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813FF0-F8D5-271C-6E11-3A4519D9E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8D29A7-7642-0273-7038-B1E23B71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35AF-9F30-4CAD-844C-9EAD22BEC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3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030C-29E0-6A0A-A13B-D06BAE30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D80A94-D605-3434-0B83-78125299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8EFF-D5D0-425C-B4A9-C6E22331BE7C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FC897-4859-19A8-1467-73F010D70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7DAC-2BF7-B6C0-3313-4C1AEB9F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35AF-9F30-4CAD-844C-9EAD22BEC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3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042DFD-1297-85C6-BFCF-E67EB719C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8EFF-D5D0-425C-B4A9-C6E22331BE7C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0A2EA-6078-9A8D-EB5D-9A3B7165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AB1CD-234A-7BF9-3E5C-D2E0CCCA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35AF-9F30-4CAD-844C-9EAD22BEC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88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9731F-DA87-45B6-E7FA-4A6C9D38F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7018B-22CA-4AC2-0FDF-B89F72599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1B0F3-90E3-7F3D-96D0-5D4B0A186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23B78B-2F8C-7531-1AC9-4B262F156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8EFF-D5D0-425C-B4A9-C6E22331BE7C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0B8BB-00CB-3D79-6A87-02BBB155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AB66D-4E0A-EFF2-B153-700A354AB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35AF-9F30-4CAD-844C-9EAD22BEC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91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0909-E000-57A0-C0F0-7F67F8C31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CEB427-3AA7-3421-4554-6EB21B335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8122C-8A23-BA25-4161-2F40D3C32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0F07D-E2AD-5286-2EB3-3F35E5D2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8EFF-D5D0-425C-B4A9-C6E22331BE7C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EE2EA-CD50-BF3F-7931-02E0E1F7E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094C7-DB0F-B426-4198-E63928608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35AF-9F30-4CAD-844C-9EAD22BEC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8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0A9C2D-DE71-1CBB-62F3-AE69999D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B7E19-561E-5073-602D-886A4B3BD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54836-EBCC-DFBE-1E9B-CE5B9FFB0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58EFF-D5D0-425C-B4A9-C6E22331BE7C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E0F76-5BDE-A94E-BE04-12D16582D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C2AFF-BEEF-1569-6216-AE5C7E82B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735AF-9F30-4CAD-844C-9EAD22BEC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7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itejagali/team_7_Async_FIFO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pverify.com/systemverilog/systemverilog-class" TargetMode="External"/><Relationship Id="rId2" Type="http://schemas.openxmlformats.org/officeDocument/2006/relationships/hyperlink" Target="http://www.sunburstdesign.com/papers/CummingsSNUG2002SJ_FIFO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atgpt.com/?oai-dm=1" TargetMode="External"/><Relationship Id="rId5" Type="http://schemas.openxmlformats.org/officeDocument/2006/relationships/hyperlink" Target="https://www.youtube.com/watch?v=eeU2zpgXv1A&amp;list=PLigQ6Cc3qFpI_WTgqtDXi_Msk3yRuKGGJ&amp;index=2" TargetMode="External"/><Relationship Id="rId4" Type="http://schemas.openxmlformats.org/officeDocument/2006/relationships/hyperlink" Target="https://verificationacademy.com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unburstdesign.com/papers/CummingsSNUG2002SJ_FIFO1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6B8AE-A6D5-EB0A-AF23-D423786C3B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ECE - 593</a:t>
            </a:r>
            <a:b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Fundamentals of pre-silicon validation</a:t>
            </a:r>
            <a:b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Winter- 2024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Verification Of 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Asynchronous FIFO Using UVM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0EA2-CD55-AA11-73CC-6BD997DBB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8123" y="3789607"/>
            <a:ext cx="6455507" cy="1655762"/>
          </a:xfrm>
        </p:spPr>
        <p:txBody>
          <a:bodyPr numCol="1">
            <a:normAutofit/>
          </a:bodyPr>
          <a:lstStyle/>
          <a:p>
            <a:pPr algn="just"/>
            <a:r>
              <a:rPr lang="en-US" sz="1600" b="1" dirty="0"/>
              <a:t>Session 1 – Group 7</a:t>
            </a:r>
          </a:p>
          <a:p>
            <a:pPr algn="just"/>
            <a:r>
              <a:rPr lang="en-US" sz="1600" dirty="0"/>
              <a:t>Sai Teja Gali saitejag@pdx.edu</a:t>
            </a:r>
          </a:p>
          <a:p>
            <a:pPr algn="just"/>
            <a:r>
              <a:rPr lang="en-US" sz="1600" dirty="0"/>
              <a:t>Sandeep Goud </a:t>
            </a:r>
            <a:r>
              <a:rPr lang="en-US" sz="1600" dirty="0" err="1"/>
              <a:t>Abbagouni</a:t>
            </a:r>
            <a:r>
              <a:rPr lang="en-US" sz="1600" dirty="0"/>
              <a:t> sandeepa@pdx.edu</a:t>
            </a:r>
          </a:p>
          <a:p>
            <a:pPr algn="just"/>
            <a:r>
              <a:rPr lang="en-US" sz="1600" dirty="0"/>
              <a:t>Abhishek Kumar Reddy </a:t>
            </a:r>
            <a:r>
              <a:rPr lang="en-US" sz="1600" dirty="0" err="1"/>
              <a:t>Musku</a:t>
            </a:r>
            <a:r>
              <a:rPr lang="en-US" sz="1600" dirty="0"/>
              <a:t> abhimusk@pdx.edu</a:t>
            </a:r>
          </a:p>
        </p:txBody>
      </p:sp>
    </p:spTree>
    <p:extLst>
      <p:ext uri="{BB962C8B-B14F-4D97-AF65-F5344CB8AC3E}">
        <p14:creationId xmlns:p14="http://schemas.microsoft.com/office/powerpoint/2010/main" val="2546035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1062-E7C4-7D0F-6068-5C090CC4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Specifications and Calculations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019A21-0625-7026-319B-4E1657A2E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implemented the FIFO with the depth of 256 which will cover the required minimum depth of 130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51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4040-5769-16EF-2EFF-0B22290A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Based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84A24-3713-0A74-D084-5C5E13F09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6274"/>
          </a:xfrm>
        </p:spPr>
        <p:txBody>
          <a:bodyPr/>
          <a:lstStyle/>
          <a:p>
            <a:r>
              <a:rPr lang="en-US" dirty="0"/>
              <a:t>Test bench architecture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44FEE-7F9D-4AA9-9B05-DFFB1C9F8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093" y="2309272"/>
            <a:ext cx="7812907" cy="400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A7DB-2169-52EC-48B0-56C33E07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5C69B-9B68-1894-5462-9F2E5B845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connect DUT to the test bench we need interface</a:t>
            </a:r>
          </a:p>
          <a:p>
            <a:r>
              <a:rPr lang="en-US" dirty="0"/>
              <a:t>It consists of input and output signals of the DUT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F0C8E-D550-1946-D352-22D2E1CC2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03" y="3196790"/>
            <a:ext cx="11326806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92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8E651-0170-C5A1-5F3C-3BDBDA05E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182B0-E804-25CD-8237-09A79455B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send transactions to the DUT we need transaction class </a:t>
            </a:r>
          </a:p>
          <a:p>
            <a:r>
              <a:rPr lang="en-US" dirty="0"/>
              <a:t>Consists of data items that will be sent to and from the DUT.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3D8C6-FE16-962C-610D-9C535C08D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94" y="2960629"/>
            <a:ext cx="8583223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9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C3C37-0C83-06C8-7838-840BE1B00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Based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7A7AF-D57D-A433-859F-D09410F91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</a:t>
            </a:r>
          </a:p>
          <a:p>
            <a:pPr lvl="1"/>
            <a:r>
              <a:rPr lang="en-US" dirty="0"/>
              <a:t>Allocated memory for transaction data items and randomized them</a:t>
            </a:r>
          </a:p>
          <a:p>
            <a:r>
              <a:rPr lang="en-US" dirty="0"/>
              <a:t>Driver</a:t>
            </a:r>
          </a:p>
          <a:p>
            <a:pPr lvl="1"/>
            <a:r>
              <a:rPr lang="en-US" dirty="0"/>
              <a:t>Sent the different transactions to the DUT through  virtual Interface</a:t>
            </a:r>
          </a:p>
          <a:p>
            <a:r>
              <a:rPr lang="en-US" dirty="0"/>
              <a:t>Monitor</a:t>
            </a:r>
          </a:p>
          <a:p>
            <a:pPr lvl="1"/>
            <a:r>
              <a:rPr lang="en-US" dirty="0"/>
              <a:t>Received the Output from the DUT through  virtual Interface</a:t>
            </a:r>
          </a:p>
          <a:p>
            <a:r>
              <a:rPr lang="en-US" dirty="0"/>
              <a:t>Scoreboard</a:t>
            </a:r>
          </a:p>
          <a:p>
            <a:pPr lvl="1"/>
            <a:r>
              <a:rPr lang="en-US" dirty="0"/>
              <a:t>Verified the Output from the DUT using temporary queue</a:t>
            </a:r>
          </a:p>
        </p:txBody>
      </p:sp>
    </p:spTree>
    <p:extLst>
      <p:ext uri="{BB962C8B-B14F-4D97-AF65-F5344CB8AC3E}">
        <p14:creationId xmlns:p14="http://schemas.microsoft.com/office/powerpoint/2010/main" val="380751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B1E42-784E-AF6A-A35A-3FDD1D9C1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UVM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11DDDA-C231-59CD-F491-84809D15F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2516" y="1804394"/>
            <a:ext cx="6315956" cy="38200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0FCA72-D34D-0DA0-6993-D7FAA7E6A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713" y="1681723"/>
            <a:ext cx="8116433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74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BCAE-65D4-085F-D91F-5DD2A164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UVM Based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4F6EC-B5F3-77E7-BD34-406524395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Developed UVM based verification by implementing the following classes, objects and components</a:t>
            </a:r>
          </a:p>
          <a:p>
            <a:pPr lvl="1"/>
            <a:r>
              <a:rPr lang="en-US" dirty="0"/>
              <a:t>Sequence item</a:t>
            </a:r>
          </a:p>
          <a:p>
            <a:pPr lvl="1"/>
            <a:r>
              <a:rPr lang="en-US" dirty="0"/>
              <a:t>Sequence</a:t>
            </a:r>
          </a:p>
          <a:p>
            <a:pPr lvl="1"/>
            <a:r>
              <a:rPr lang="en-US" dirty="0"/>
              <a:t>Sequencer</a:t>
            </a:r>
          </a:p>
          <a:p>
            <a:pPr lvl="1"/>
            <a:r>
              <a:rPr lang="en-US" dirty="0"/>
              <a:t>Driver</a:t>
            </a:r>
          </a:p>
          <a:p>
            <a:pPr lvl="1"/>
            <a:r>
              <a:rPr lang="en-US" dirty="0"/>
              <a:t>Monitor</a:t>
            </a:r>
          </a:p>
          <a:p>
            <a:pPr lvl="1"/>
            <a:r>
              <a:rPr lang="en-US" dirty="0"/>
              <a:t>Scoreboard</a:t>
            </a:r>
          </a:p>
          <a:p>
            <a:pPr lvl="1"/>
            <a:r>
              <a:rPr lang="en-US" dirty="0"/>
              <a:t>Agent</a:t>
            </a:r>
          </a:p>
          <a:p>
            <a:pPr lvl="1"/>
            <a:r>
              <a:rPr lang="en-US" dirty="0"/>
              <a:t>Environment</a:t>
            </a:r>
          </a:p>
          <a:p>
            <a:pPr lvl="1"/>
            <a:r>
              <a:rPr lang="en-US" dirty="0"/>
              <a:t>Test</a:t>
            </a:r>
          </a:p>
          <a:p>
            <a:pPr lvl="1"/>
            <a:r>
              <a:rPr lang="en-US" dirty="0"/>
              <a:t>Interface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34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68B1-540F-2DE3-CA84-14848D67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1C630-29A7-D8E2-5E6E-B5031A7F0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Written following sequences in UVM to check the below scenarios</a:t>
            </a:r>
          </a:p>
          <a:p>
            <a:pPr lvl="1"/>
            <a:r>
              <a:rPr lang="en-US" dirty="0"/>
              <a:t>Reset – To reset the FIFO</a:t>
            </a:r>
          </a:p>
          <a:p>
            <a:pPr lvl="1"/>
            <a:r>
              <a:rPr lang="en-US" dirty="0"/>
              <a:t>Random read and write – Using randomization and constraints, gives input to FIFO</a:t>
            </a:r>
          </a:p>
          <a:p>
            <a:pPr lvl="1"/>
            <a:r>
              <a:rPr lang="en-US" dirty="0"/>
              <a:t>First write the FIFO full and then read till FIFO is empty</a:t>
            </a:r>
          </a:p>
          <a:p>
            <a:pPr lvl="1"/>
            <a:r>
              <a:rPr lang="en-US" dirty="0"/>
              <a:t>Complete write until the FIFO is Full </a:t>
            </a:r>
          </a:p>
          <a:p>
            <a:pPr lvl="1"/>
            <a:r>
              <a:rPr lang="en-US" dirty="0"/>
              <a:t> Reading and writing at the same time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71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6D07-0589-0B8F-8B58-FDEBA63A2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injection in the Design &amp; it’s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FE1F7-48DD-A947-6782-A74AB4B67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123" y="1825625"/>
            <a:ext cx="10515600" cy="4351338"/>
          </a:xfrm>
        </p:spPr>
        <p:txBody>
          <a:bodyPr/>
          <a:lstStyle/>
          <a:p>
            <a:r>
              <a:rPr lang="en-US" sz="2000" dirty="0"/>
              <a:t>Hardcoded the Write pointer to value 1 instead of incrementing it based on write enable and full flag in wptr_handler1.sv</a:t>
            </a:r>
          </a:p>
          <a:p>
            <a:endParaRPr lang="en-US" sz="2000" dirty="0"/>
          </a:p>
          <a:p>
            <a:r>
              <a:rPr lang="en-US" sz="2000" dirty="0"/>
              <a:t>In the UVM scoreboard, implemented a special condition to compare present and previous values of write pointer to check if its incrementing correctly and catch the bug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D8FE4-D136-4A96-8B40-1F7B96E14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23" y="2406354"/>
            <a:ext cx="10372725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119B30-4973-D254-8F5E-0ED5147A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08" y="3655420"/>
            <a:ext cx="11598637" cy="25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9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C517-547E-AC9F-3F8F-016708E8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injection simulation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E6E1E0-7BDF-F5D7-E753-C976D637C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282092"/>
            <a:ext cx="11186969" cy="3024554"/>
          </a:xfrm>
        </p:spPr>
      </p:pic>
    </p:spTree>
    <p:extLst>
      <p:ext uri="{BB962C8B-B14F-4D97-AF65-F5344CB8AC3E}">
        <p14:creationId xmlns:p14="http://schemas.microsoft.com/office/powerpoint/2010/main" val="2696337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97C26-7215-2F0F-4912-7F6D2F6D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6435D-11A5-E484-A2A5-EB7258557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Sai Teja Gali</a:t>
            </a:r>
          </a:p>
          <a:p>
            <a:pPr lvl="1"/>
            <a:r>
              <a:rPr lang="en-US" dirty="0"/>
              <a:t>Second Quarter at PSU</a:t>
            </a:r>
          </a:p>
          <a:p>
            <a:pPr lvl="1"/>
            <a:r>
              <a:rPr lang="en-US" dirty="0"/>
              <a:t>Took “Intro to SV” &amp; “Microprocessor System Design” courses in first term</a:t>
            </a:r>
          </a:p>
          <a:p>
            <a:pPr lvl="1"/>
            <a:r>
              <a:rPr lang="en-US" dirty="0"/>
              <a:t>Worked on 1 </a:t>
            </a:r>
            <a:r>
              <a:rPr lang="en-US" dirty="0" err="1"/>
              <a:t>SystemVerilog</a:t>
            </a:r>
            <a:r>
              <a:rPr lang="en-US" dirty="0"/>
              <a:t> project in previous term</a:t>
            </a:r>
          </a:p>
          <a:p>
            <a:pPr lvl="1"/>
            <a:r>
              <a:rPr lang="en-US" dirty="0"/>
              <a:t>Graduation Date: Jan, 2026</a:t>
            </a:r>
          </a:p>
          <a:p>
            <a:r>
              <a:rPr lang="en-US" dirty="0"/>
              <a:t>Sandeep Goud </a:t>
            </a:r>
            <a:r>
              <a:rPr lang="en-US" dirty="0" err="1"/>
              <a:t>Abbagouni</a:t>
            </a:r>
            <a:endParaRPr lang="en-US" dirty="0"/>
          </a:p>
          <a:p>
            <a:pPr lvl="1"/>
            <a:r>
              <a:rPr lang="en-US" dirty="0"/>
              <a:t>Second Quarter at PSU</a:t>
            </a:r>
          </a:p>
          <a:p>
            <a:pPr lvl="1"/>
            <a:r>
              <a:rPr lang="en-US" dirty="0"/>
              <a:t>Took “Intro to SV” &amp; “Microprocessor System Design” courses in first term</a:t>
            </a:r>
          </a:p>
          <a:p>
            <a:pPr lvl="1"/>
            <a:r>
              <a:rPr lang="en-US" dirty="0"/>
              <a:t>Worked on 1 </a:t>
            </a:r>
            <a:r>
              <a:rPr lang="en-US" dirty="0" err="1"/>
              <a:t>SystemVerilog</a:t>
            </a:r>
            <a:r>
              <a:rPr lang="en-US" dirty="0"/>
              <a:t> project in previous term</a:t>
            </a:r>
          </a:p>
          <a:p>
            <a:pPr lvl="1"/>
            <a:r>
              <a:rPr lang="en-US" dirty="0"/>
              <a:t>Graduation Date: Jan, 2026</a:t>
            </a:r>
          </a:p>
          <a:p>
            <a:r>
              <a:rPr lang="en-US" dirty="0"/>
              <a:t>Abhishek Kumar Reddy </a:t>
            </a:r>
            <a:r>
              <a:rPr lang="en-US" dirty="0" err="1"/>
              <a:t>Musku</a:t>
            </a:r>
            <a:endParaRPr lang="en-US" dirty="0"/>
          </a:p>
          <a:p>
            <a:pPr lvl="1"/>
            <a:r>
              <a:rPr lang="en-US" dirty="0"/>
              <a:t>Second Quarter at PSU</a:t>
            </a:r>
          </a:p>
          <a:p>
            <a:pPr lvl="1"/>
            <a:r>
              <a:rPr lang="en-US" dirty="0"/>
              <a:t>Took “Intro to SV” &amp; “Microprocessor System Design” courses in first term</a:t>
            </a:r>
          </a:p>
          <a:p>
            <a:pPr lvl="1"/>
            <a:r>
              <a:rPr lang="en-US" dirty="0"/>
              <a:t>Worked on 1 </a:t>
            </a:r>
            <a:r>
              <a:rPr lang="en-US" dirty="0" err="1"/>
              <a:t>SystemVerilog</a:t>
            </a:r>
            <a:r>
              <a:rPr lang="en-US" dirty="0"/>
              <a:t> project in previous term</a:t>
            </a:r>
          </a:p>
          <a:p>
            <a:pPr lvl="1"/>
            <a:r>
              <a:rPr lang="en-US" dirty="0"/>
              <a:t>Graduation Date: Jan, 2026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30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375B-637A-BDAC-CC88-7EF61868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BD207-F353-858E-8E11-2A5404FE0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to FIFO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034CF-447C-9579-2AA5-503208DF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47" y="2690323"/>
            <a:ext cx="10582275" cy="27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83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49CC-A105-E490-781E-7F4852CC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049C0-BBAF-DD57-F5D0-B664546BE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to FIFO (Half Full)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05D8D-360C-9843-FA0E-BE2A639B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643187"/>
            <a:ext cx="100488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34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952D-1377-7650-8E37-2E94F273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29390-433B-0F21-BEE3-6582C80F8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to FIFO (Full)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F0462-F9A1-F033-BB8D-00779D835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52700"/>
            <a:ext cx="10744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57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A47CC-06E9-E6A1-3780-4D453EC4F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01220-5719-13C0-DD2B-52A77B828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from FIFO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FCC16-7554-B701-A9A2-7E8CEC58C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5" b="1"/>
          <a:stretch/>
        </p:blipFill>
        <p:spPr>
          <a:xfrm>
            <a:off x="804862" y="2461846"/>
            <a:ext cx="10582275" cy="201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91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723F-9C5D-229C-DC16-6D06A6A96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70C00-4110-EA85-1389-34A927E20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from FIFO ( Half empty)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03207-7FB8-D094-745D-1AF467C88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492497"/>
            <a:ext cx="103917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58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B01D-FA67-021C-065A-16ECE7F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C61DC-EC64-D43C-3CDD-4B85A1355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from FIFO (Empty)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05C7C-94B2-53EF-2017-941065860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9"/>
          <a:stretch/>
        </p:blipFill>
        <p:spPr>
          <a:xfrm>
            <a:off x="738187" y="2375877"/>
            <a:ext cx="10715625" cy="214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59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A704-6020-5652-9B8E-1F31AB1B4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UVM Topology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0A28EC-6F97-1B08-C414-3F503AE80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358231"/>
            <a:ext cx="5334000" cy="3286125"/>
          </a:xfrm>
        </p:spPr>
      </p:pic>
    </p:spTree>
    <p:extLst>
      <p:ext uri="{BB962C8B-B14F-4D97-AF65-F5344CB8AC3E}">
        <p14:creationId xmlns:p14="http://schemas.microsoft.com/office/powerpoint/2010/main" val="3354057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C9D1-9F73-4490-426E-D718BBC0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Metrics – Code Coverage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7214AB-0A04-B8D9-D938-28121B88E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EBFA7D-BB86-2277-F552-169449EC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16" y="1314735"/>
            <a:ext cx="4871061" cy="478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17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46F07-2645-99E1-3FF9-0B990A4E7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Metrics – Code Coverage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7B30BE-DAEA-FC0A-B5D2-3A5EDE57A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7415" y="1520825"/>
            <a:ext cx="4306277" cy="50703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335F0B-BB83-CDF6-CA9B-32F90CA5D7D3}"/>
              </a:ext>
            </a:extLst>
          </p:cNvPr>
          <p:cNvSpPr txBox="1"/>
          <p:nvPr/>
        </p:nvSpPr>
        <p:spPr>
          <a:xfrm>
            <a:off x="8675077" y="2899508"/>
            <a:ext cx="2421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coverage : 97.67%</a:t>
            </a:r>
          </a:p>
        </p:txBody>
      </p:sp>
    </p:spTree>
    <p:extLst>
      <p:ext uri="{BB962C8B-B14F-4D97-AF65-F5344CB8AC3E}">
        <p14:creationId xmlns:p14="http://schemas.microsoft.com/office/powerpoint/2010/main" val="4165858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F08DE-4EEB-5D03-C049-16BBFDB0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Metrics – Functional Coverage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980D66-B981-73F9-DE06-6825F8A77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9FC44D-2D76-B913-8E3C-E9678B403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926" y="2344248"/>
            <a:ext cx="7014628" cy="2571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D6E7E2-9672-EB5A-76B7-F1FE573190B0}"/>
              </a:ext>
            </a:extLst>
          </p:cNvPr>
          <p:cNvSpPr txBox="1"/>
          <p:nvPr/>
        </p:nvSpPr>
        <p:spPr>
          <a:xfrm>
            <a:off x="4385104" y="5177087"/>
            <a:ext cx="295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Functional Coverage : 97.72%</a:t>
            </a:r>
          </a:p>
        </p:txBody>
      </p:sp>
    </p:spTree>
    <p:extLst>
      <p:ext uri="{BB962C8B-B14F-4D97-AF65-F5344CB8AC3E}">
        <p14:creationId xmlns:p14="http://schemas.microsoft.com/office/powerpoint/2010/main" val="85696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D3B6-EAA2-C0D9-B970-792D9BD4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AFDA2-D50A-A4B0-8CB5-D6CAEF14E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Asynchronous FIFO is intended to transport data across multiple   clock domains in a secure manner, which is a typical requirement in digital systems with components that run at different clock frequencies.</a:t>
            </a:r>
          </a:p>
          <a:p>
            <a:pPr algn="just"/>
            <a:r>
              <a:rPr lang="en-US" dirty="0"/>
              <a:t>Objective of the project is to design and verify the Asynchronous FIFO using UVM.</a:t>
            </a:r>
          </a:p>
          <a:p>
            <a:pPr algn="just"/>
            <a:r>
              <a:rPr lang="en-US" dirty="0"/>
              <a:t>Designed Asynchronous FIFO comprising write pointer, read pointer,  memory , binary to gray converters, synchronizers, and full, empty, half empty, half full flags.</a:t>
            </a:r>
          </a:p>
          <a:p>
            <a:pPr algn="just"/>
            <a:r>
              <a:rPr lang="en-US" dirty="0"/>
              <a:t>Developed class based verification and UVM based </a:t>
            </a:r>
            <a:r>
              <a:rPr lang="en-US" dirty="0" err="1"/>
              <a:t>based</a:t>
            </a:r>
            <a:r>
              <a:rPr lang="en-US" dirty="0"/>
              <a:t> verification for the FIFO for multiple test scenarios</a:t>
            </a:r>
          </a:p>
          <a:p>
            <a:pPr algn="just"/>
            <a:r>
              <a:rPr lang="en-US" dirty="0"/>
              <a:t>Achieved coverage of XX by performing tests using various test case scenarios under randomized and constrained inputs.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549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3715-B27E-1F21-E8D5-3300D3C8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7D1E6-ADA8-3226-AD0F-4C1D196D4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of half empty and half full in the design</a:t>
            </a:r>
          </a:p>
          <a:p>
            <a:r>
              <a:rPr lang="en-US" dirty="0"/>
              <a:t>Implementation of Design top</a:t>
            </a:r>
          </a:p>
          <a:p>
            <a:r>
              <a:rPr lang="en-US" dirty="0"/>
              <a:t>Comparison of read pointer and write pointer to check the empty and full conditions</a:t>
            </a:r>
          </a:p>
          <a:p>
            <a:r>
              <a:rPr lang="en-US" dirty="0"/>
              <a:t>Synchronization of transactions in the test bench</a:t>
            </a:r>
          </a:p>
          <a:p>
            <a:r>
              <a:rPr lang="en-US" dirty="0"/>
              <a:t>Coverage implementation</a:t>
            </a:r>
          </a:p>
          <a:p>
            <a:r>
              <a:rPr lang="en-US" dirty="0"/>
              <a:t>Injection of bug</a:t>
            </a:r>
          </a:p>
          <a:p>
            <a:r>
              <a:rPr lang="en-US" dirty="0"/>
              <a:t>Detection of Bug using the UVM testbench</a:t>
            </a:r>
          </a:p>
        </p:txBody>
      </p:sp>
    </p:spTree>
    <p:extLst>
      <p:ext uri="{BB962C8B-B14F-4D97-AF65-F5344CB8AC3E}">
        <p14:creationId xmlns:p14="http://schemas.microsoft.com/office/powerpoint/2010/main" val="3597302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F92E-B4ED-9E5F-FA94-934923E2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5EF0A-57F9-C91A-B63D-B5EA63FDA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Synchronization of threads in class based verification using events</a:t>
            </a:r>
          </a:p>
          <a:p>
            <a:r>
              <a:rPr lang="en-US" dirty="0"/>
              <a:t>UVM architecture learning</a:t>
            </a:r>
          </a:p>
          <a:p>
            <a:r>
              <a:rPr lang="en-US" dirty="0"/>
              <a:t>Synchronization using Handshake Mechanism</a:t>
            </a:r>
          </a:p>
          <a:p>
            <a:r>
              <a:rPr lang="en-US" dirty="0"/>
              <a:t>Connecting monitor to scoreboard using analysis port</a:t>
            </a:r>
          </a:p>
          <a:p>
            <a:r>
              <a:rPr lang="en-US" dirty="0"/>
              <a:t>Writing cover groups and bins for functional coverage</a:t>
            </a:r>
          </a:p>
        </p:txBody>
      </p:sp>
    </p:spTree>
    <p:extLst>
      <p:ext uri="{BB962C8B-B14F-4D97-AF65-F5344CB8AC3E}">
        <p14:creationId xmlns:p14="http://schemas.microsoft.com/office/powerpoint/2010/main" val="279137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03C41-8EA6-29A7-5666-99C6EA9D1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14BF2-C89C-1B10-7C17-8EA79228B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https://github.com/saitejagali/team_7_Async_FIFO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28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D9771-9E2D-A55F-46E1-D6CA463D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67A2D-0CFA-1C00-2C5D-F5E6A64E9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33440"/>
            <a:ext cx="11353800" cy="435133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http://www.sunburstdesign.com/papers/CummingsSNUG2002SJ_FIFO1.pdf</a:t>
            </a:r>
            <a:endParaRPr lang="en-US" dirty="0"/>
          </a:p>
          <a:p>
            <a:r>
              <a:rPr lang="en-US" dirty="0"/>
              <a:t>Chip verify -</a:t>
            </a:r>
            <a:r>
              <a:rPr lang="en-US" dirty="0">
                <a:hlinkClick r:id="rId3"/>
              </a:rPr>
              <a:t>https://www.chipverify.com/systemverilog/systemverilog-class</a:t>
            </a:r>
            <a:endParaRPr lang="en-US" dirty="0"/>
          </a:p>
          <a:p>
            <a:r>
              <a:rPr lang="en-US" dirty="0"/>
              <a:t>Verification Academy - </a:t>
            </a:r>
            <a:r>
              <a:rPr lang="en-US" dirty="0">
                <a:hlinkClick r:id="rId4"/>
              </a:rPr>
              <a:t>https://verificationacademy.com/</a:t>
            </a:r>
            <a:endParaRPr lang="en-US" dirty="0"/>
          </a:p>
          <a:p>
            <a:r>
              <a:rPr lang="en-US" dirty="0"/>
              <a:t>UVM Primer -</a:t>
            </a:r>
            <a:r>
              <a:rPr lang="en-US" dirty="0">
                <a:hlinkClick r:id="rId5"/>
              </a:rPr>
              <a:t>https://www.youtube.com/watch?v=eeU2zpgXv1A&amp;list=PLigQ6Cc3qFpI_WTgqtDXi_Msk3yRuKGGJ&amp;index=2</a:t>
            </a:r>
            <a:endParaRPr lang="en-US" dirty="0"/>
          </a:p>
          <a:p>
            <a:r>
              <a:rPr lang="en-US" dirty="0" err="1"/>
              <a:t>Chatgpt</a:t>
            </a:r>
            <a:r>
              <a:rPr lang="en-US" dirty="0"/>
              <a:t> - </a:t>
            </a:r>
            <a:r>
              <a:rPr lang="en-US" dirty="0">
                <a:hlinkClick r:id="rId6"/>
              </a:rPr>
              <a:t>https://chatgpt.com/?oai-dm=1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75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person holding a sign&#10;&#10;Description automatically generated">
            <a:extLst>
              <a:ext uri="{FF2B5EF4-FFF2-40B4-BE49-F238E27FC236}">
                <a16:creationId xmlns:a16="http://schemas.microsoft.com/office/drawing/2014/main" id="{D8E6D694-FD31-241F-2452-19AFEDBE5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832" y="816802"/>
            <a:ext cx="5102352" cy="5099366"/>
          </a:xfrm>
        </p:spPr>
      </p:pic>
    </p:spTree>
    <p:extLst>
      <p:ext uri="{BB962C8B-B14F-4D97-AF65-F5344CB8AC3E}">
        <p14:creationId xmlns:p14="http://schemas.microsoft.com/office/powerpoint/2010/main" val="720685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8B950-D372-80EB-7861-E22A66124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&amp; 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6DA0F-4E6D-F7D7-FB25-8B479D104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Abhishek Kumar Reddy: </a:t>
            </a:r>
          </a:p>
          <a:p>
            <a:pPr lvl="1"/>
            <a:r>
              <a:rPr lang="en-US" dirty="0"/>
              <a:t>Design modules: Write Pointer, Full logic &amp; Half full logic, Sender and Receiver. </a:t>
            </a:r>
          </a:p>
          <a:p>
            <a:pPr lvl="1"/>
            <a:r>
              <a:rPr lang="en-US" dirty="0"/>
              <a:t>Verification Modules: Agent, Environment, coverage and Integration of all modules.</a:t>
            </a:r>
          </a:p>
          <a:p>
            <a:endParaRPr lang="en-US" dirty="0"/>
          </a:p>
          <a:p>
            <a:r>
              <a:rPr lang="en-US" dirty="0"/>
              <a:t>Sandeep Goud </a:t>
            </a:r>
            <a:r>
              <a:rPr lang="en-US" dirty="0" err="1"/>
              <a:t>Abbagouni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Design modules: Read Pointer, Empty logic &amp; Half empty </a:t>
            </a:r>
          </a:p>
          <a:p>
            <a:pPr lvl="1"/>
            <a:r>
              <a:rPr lang="en-US" dirty="0"/>
              <a:t>Verification Modules: </a:t>
            </a:r>
            <a:r>
              <a:rPr lang="en-US" dirty="0" err="1"/>
              <a:t>Sequence_item</a:t>
            </a:r>
            <a:r>
              <a:rPr lang="en-US" dirty="0"/>
              <a:t>, sequence, sequencer and Integration of all modules.</a:t>
            </a:r>
          </a:p>
          <a:p>
            <a:endParaRPr lang="en-US" dirty="0"/>
          </a:p>
          <a:p>
            <a:r>
              <a:rPr lang="en-US" dirty="0" err="1"/>
              <a:t>Saiteja</a:t>
            </a:r>
            <a:r>
              <a:rPr lang="en-US" dirty="0"/>
              <a:t> Gali: </a:t>
            </a:r>
          </a:p>
          <a:p>
            <a:pPr lvl="1"/>
            <a:r>
              <a:rPr lang="en-US" dirty="0"/>
              <a:t>Design modules: FIFO memory and synchronizers , Design top module.</a:t>
            </a:r>
          </a:p>
          <a:p>
            <a:pPr lvl="1"/>
            <a:r>
              <a:rPr lang="en-US" dirty="0"/>
              <a:t>Verification Modules: Driver, monitor, scoreboard and Integration of all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825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8EF82-3B4B-BFA4-C695-3E5F3DB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5047-F152-EC00-82BE-D55D52A1D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Asynchronous FIFO is used as temporary storage (Buffer)</a:t>
            </a:r>
          </a:p>
          <a:p>
            <a:r>
              <a:rPr lang="en-US" dirty="0"/>
              <a:t>Helps to synchronize data flow between two systems working on different clocks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BE8C405-04B8-AB05-86D4-DCA1AEFB3289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17" y="3281372"/>
            <a:ext cx="5331906" cy="303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3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B1A8-D83D-6337-5F81-5D86BF769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4E193-E8D6-FA5F-6543-3948BB44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31" y="1825625"/>
            <a:ext cx="109474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Four Main Components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FIFO Memory module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Write pointer module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Read pointer module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Synchronization modules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4A707D2-1292-DAFE-53D1-7CF28D608C5F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09" y="1253331"/>
            <a:ext cx="7708944" cy="435133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0348C7-7A13-51C5-E483-F37BA512318D}"/>
              </a:ext>
            </a:extLst>
          </p:cNvPr>
          <p:cNvCxnSpPr/>
          <p:nvPr/>
        </p:nvCxnSpPr>
        <p:spPr>
          <a:xfrm flipH="1">
            <a:off x="4720492" y="2985477"/>
            <a:ext cx="570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D7D0A1-2C15-8D3F-8BA4-668E1ACFDA13}"/>
              </a:ext>
            </a:extLst>
          </p:cNvPr>
          <p:cNvCxnSpPr/>
          <p:nvPr/>
        </p:nvCxnSpPr>
        <p:spPr>
          <a:xfrm>
            <a:off x="10726270" y="3126154"/>
            <a:ext cx="465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2974C5-489A-D3C5-4A20-FE6FE6569E6C}"/>
              </a:ext>
            </a:extLst>
          </p:cNvPr>
          <p:cNvSpPr txBox="1"/>
          <p:nvPr/>
        </p:nvSpPr>
        <p:spPr>
          <a:xfrm>
            <a:off x="4113341" y="2864544"/>
            <a:ext cx="657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Half_full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49F021-827A-03BF-F935-1C83A96D36D0}"/>
              </a:ext>
            </a:extLst>
          </p:cNvPr>
          <p:cNvSpPr txBox="1"/>
          <p:nvPr/>
        </p:nvSpPr>
        <p:spPr>
          <a:xfrm>
            <a:off x="11135464" y="2985477"/>
            <a:ext cx="845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Half_empty</a:t>
            </a:r>
          </a:p>
        </p:txBody>
      </p:sp>
    </p:spTree>
    <p:extLst>
      <p:ext uri="{BB962C8B-B14F-4D97-AF65-F5344CB8AC3E}">
        <p14:creationId xmlns:p14="http://schemas.microsoft.com/office/powerpoint/2010/main" val="3018436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3B3C9-96AF-E96A-DBD9-2C5EDC843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9F435-8ADF-CED7-3139-54296F2F1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Full flag condition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4BA85-FB19-10CE-2F9A-DAE52C892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38"/>
          <a:stretch/>
        </p:blipFill>
        <p:spPr>
          <a:xfrm>
            <a:off x="895350" y="2195654"/>
            <a:ext cx="7960946" cy="2576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CB71F5-34CE-7E22-FCCC-22E0A37D67A5}"/>
              </a:ext>
            </a:extLst>
          </p:cNvPr>
          <p:cNvSpPr txBox="1"/>
          <p:nvPr/>
        </p:nvSpPr>
        <p:spPr>
          <a:xfrm>
            <a:off x="838200" y="2782669"/>
            <a:ext cx="188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Half Full condition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79745-C81E-3612-8780-488470DB8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51"/>
          <a:stretch/>
        </p:blipFill>
        <p:spPr>
          <a:xfrm>
            <a:off x="895350" y="3179872"/>
            <a:ext cx="8743950" cy="2689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AA7F36-8071-D1CC-997D-FCD7CFA34792}"/>
              </a:ext>
            </a:extLst>
          </p:cNvPr>
          <p:cNvSpPr txBox="1"/>
          <p:nvPr/>
        </p:nvSpPr>
        <p:spPr>
          <a:xfrm>
            <a:off x="838200" y="3678128"/>
            <a:ext cx="1723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Empty condition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1C3ABE-FEFB-B061-8957-9ED5E4F5E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" y="4039066"/>
            <a:ext cx="10458450" cy="257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4D34DC-D8F2-C9C0-3F64-6F11CF638805}"/>
              </a:ext>
            </a:extLst>
          </p:cNvPr>
          <p:cNvSpPr txBox="1"/>
          <p:nvPr/>
        </p:nvSpPr>
        <p:spPr>
          <a:xfrm>
            <a:off x="838200" y="4573587"/>
            <a:ext cx="215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Half empty condition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B8423-D8E5-B1C5-4239-1694C42AF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50" y="4961980"/>
            <a:ext cx="8534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27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15F3-6712-AB38-E343-C9364C0C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8D0BF-4E31-E95A-EC29-A5D6FA7A0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primary design for this project is sourced from </a:t>
            </a:r>
            <a:r>
              <a:rPr lang="en-US" dirty="0">
                <a:hlinkClick r:id="rId2"/>
              </a:rPr>
              <a:t>http://www.sunburstdesign.com/papers/CummingsSNUG2002SJ_FIFO1.pdf</a:t>
            </a:r>
            <a:endParaRPr lang="en-US" dirty="0"/>
          </a:p>
          <a:p>
            <a:r>
              <a:rPr lang="en-US" dirty="0"/>
              <a:t>We have implemented the FIFO design according to the required depth, Clock frequencies, wait cycles</a:t>
            </a:r>
          </a:p>
          <a:p>
            <a:r>
              <a:rPr lang="en-US" dirty="0"/>
              <a:t>We have introduced the flags for Half_empty and Half_full conditions.</a:t>
            </a:r>
          </a:p>
          <a:p>
            <a:r>
              <a:rPr lang="en-US" dirty="0"/>
              <a:t>Used Gray to binary and vice versa converters for calculating the flags</a:t>
            </a:r>
          </a:p>
        </p:txBody>
      </p:sp>
    </p:spTree>
    <p:extLst>
      <p:ext uri="{BB962C8B-B14F-4D97-AF65-F5344CB8AC3E}">
        <p14:creationId xmlns:p14="http://schemas.microsoft.com/office/powerpoint/2010/main" val="2163997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FA843-4C57-CA5F-51CE-4E8319BE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Specifications and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E384C-2C4E-CBC1-82C7-01DD9F0992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>
                <a:cs typeface="Times New Roman" panose="02020603050405020304" pitchFamily="18" charset="0"/>
              </a:rPr>
              <a:t>Producer clock frequency = 250 MHz</a:t>
            </a:r>
          </a:p>
          <a:p>
            <a:r>
              <a:rPr lang="en-US" sz="2800" dirty="0">
                <a:cs typeface="Times New Roman" panose="02020603050405020304" pitchFamily="18" charset="0"/>
              </a:rPr>
              <a:t>Consumer Clock frequency = 100 MHz</a:t>
            </a:r>
          </a:p>
          <a:p>
            <a:r>
              <a:rPr lang="en-US" sz="2800" dirty="0">
                <a:cs typeface="Times New Roman" panose="02020603050405020304" pitchFamily="18" charset="0"/>
              </a:rPr>
              <a:t>Duty cycle = 50%</a:t>
            </a:r>
          </a:p>
          <a:p>
            <a:r>
              <a:rPr lang="en-US" sz="2800" dirty="0">
                <a:cs typeface="Times New Roman" panose="02020603050405020304" pitchFamily="18" charset="0"/>
              </a:rPr>
              <a:t>Maximum write burst size = 150</a:t>
            </a:r>
          </a:p>
          <a:p>
            <a:r>
              <a:rPr lang="en-US" sz="2800" dirty="0">
                <a:cs typeface="Times New Roman" panose="02020603050405020304" pitchFamily="18" charset="0"/>
              </a:rPr>
              <a:t>Number of ideal cycles between successive writes = 0</a:t>
            </a:r>
          </a:p>
          <a:p>
            <a:r>
              <a:rPr lang="en-US" sz="2800" dirty="0">
                <a:cs typeface="Times New Roman" panose="02020603050405020304" pitchFamily="18" charset="0"/>
              </a:rPr>
              <a:t>Number of ideal cycles between successive reads = 2</a:t>
            </a:r>
          </a:p>
          <a:p>
            <a:r>
              <a:rPr lang="en-US" sz="2800" dirty="0">
                <a:cs typeface="Times New Roman" panose="02020603050405020304" pitchFamily="18" charset="0"/>
              </a:rPr>
              <a:t>Minimum FIFO Depth = 130</a:t>
            </a:r>
            <a:endParaRPr lang="en-IN" sz="2800" dirty="0"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158AE8-5D32-BB32-1DEE-E5D30A774F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25626"/>
            <a:ext cx="5562600" cy="4667250"/>
          </a:xfrm>
        </p:spPr>
      </p:pic>
    </p:spTree>
    <p:extLst>
      <p:ext uri="{BB962C8B-B14F-4D97-AF65-F5344CB8AC3E}">
        <p14:creationId xmlns:p14="http://schemas.microsoft.com/office/powerpoint/2010/main" val="2356304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1079</Words>
  <Application>Microsoft Office PowerPoint</Application>
  <PresentationFormat>Widescreen</PresentationFormat>
  <Paragraphs>152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Times New Roman</vt:lpstr>
      <vt:lpstr>Office Theme</vt:lpstr>
      <vt:lpstr>ECE - 593 Fundamentals of pre-silicon validation Winter- 2024  Design And Verification Of  Asynchronous FIFO Using UVM </vt:lpstr>
      <vt:lpstr>Team Introduction </vt:lpstr>
      <vt:lpstr>Project Description</vt:lpstr>
      <vt:lpstr>Roles &amp; Responsibilities</vt:lpstr>
      <vt:lpstr>FIFO Design</vt:lpstr>
      <vt:lpstr>Design</vt:lpstr>
      <vt:lpstr>Design implementation</vt:lpstr>
      <vt:lpstr>Design implementation</vt:lpstr>
      <vt:lpstr>Design Specifications and Calculations</vt:lpstr>
      <vt:lpstr>Design Specifications and Calculations</vt:lpstr>
      <vt:lpstr>Class Based Verification</vt:lpstr>
      <vt:lpstr>Interface</vt:lpstr>
      <vt:lpstr>Transactions</vt:lpstr>
      <vt:lpstr>Class Based Components</vt:lpstr>
      <vt:lpstr>UVM Architecture</vt:lpstr>
      <vt:lpstr>UVM Based Verification</vt:lpstr>
      <vt:lpstr>Test Scenarios</vt:lpstr>
      <vt:lpstr>Bug injection in the Design &amp; it’s detection</vt:lpstr>
      <vt:lpstr>Bug injection simulation output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UVM Topology</vt:lpstr>
      <vt:lpstr>Coverage Metrics – Code Coverage</vt:lpstr>
      <vt:lpstr>Coverage Metrics – Code Coverage</vt:lpstr>
      <vt:lpstr>Coverage Metrics – Functional Coverage</vt:lpstr>
      <vt:lpstr>Challenges Faced</vt:lpstr>
      <vt:lpstr>Learnings</vt:lpstr>
      <vt:lpstr>Github link</vt:lpstr>
      <vt:lpstr>References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Teja Gali</dc:creator>
  <cp:lastModifiedBy>user</cp:lastModifiedBy>
  <cp:revision>14</cp:revision>
  <dcterms:created xsi:type="dcterms:W3CDTF">2024-06-06T17:12:04Z</dcterms:created>
  <dcterms:modified xsi:type="dcterms:W3CDTF">2024-06-12T04:41:34Z</dcterms:modified>
</cp:coreProperties>
</file>